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5" r:id="rId3"/>
    <p:sldId id="304" r:id="rId4"/>
    <p:sldId id="301" r:id="rId5"/>
    <p:sldId id="307" r:id="rId6"/>
    <p:sldId id="306" r:id="rId7"/>
    <p:sldId id="292" r:id="rId8"/>
    <p:sldId id="293" r:id="rId9"/>
  </p:sldIdLst>
  <p:sldSz cx="9144000" cy="6858000" type="screen4x3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s Hodsoll" initials="FH" lastIdx="17" clrIdx="0"/>
  <p:cmAuthor id="1" name="Chava Weisber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426"/>
    <a:srgbClr val="325A9D"/>
    <a:srgbClr val="427DAE"/>
    <a:srgbClr val="CE02D3"/>
    <a:srgbClr val="2F6097"/>
    <a:srgbClr val="102F5E"/>
    <a:srgbClr val="267B7C"/>
    <a:srgbClr val="B66EAC"/>
    <a:srgbClr val="EFEE8C"/>
    <a:srgbClr val="F2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586" autoAdjust="0"/>
  </p:normalViewPr>
  <p:slideViewPr>
    <p:cSldViewPr>
      <p:cViewPr varScale="1">
        <p:scale>
          <a:sx n="112" d="100"/>
          <a:sy n="112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8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Google%20Drive\SolUnesco%20Main\Marketing%20and%20Comms\Conferences\2016%2005%20SEIA%20SEPA%20SPSE\Distributd%20Gen%20Econom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Google%20Drive\SolUnesco%20Main\Marketing%20and%20Comms\Conferences\2016%2005%20SEIA%20SEPA%20SPSE\VA%20Solar%20Util%20v%20Mrk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2060"/>
                </a:solidFill>
                <a:latin typeface="+mn-lt"/>
              </a:rPr>
              <a:t>Cash Flow</a:t>
            </a:r>
            <a:r>
              <a:rPr lang="en-US" b="1" baseline="0" dirty="0">
                <a:solidFill>
                  <a:srgbClr val="002060"/>
                </a:solidFill>
                <a:latin typeface="+mn-lt"/>
              </a:rPr>
              <a:t> Comparison For Financing Options VA Residential Solar</a:t>
            </a:r>
            <a:endParaRPr lang="en-US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0409451186777"/>
          <c:y val="0.11073729191461879"/>
          <c:w val="0.85728767127930505"/>
          <c:h val="0.682548327159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Results!$B$5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Results!$A$6:$A$36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Results!$B$6:$B$36</c:f>
              <c:numCache>
                <c:formatCode>_("$"* #,##0.00_);_("$"* \(#,##0.00\);_("$"* "-"??_);_(@_)</c:formatCode>
                <c:ptCount val="31"/>
                <c:pt idx="0">
                  <c:v>-1500</c:v>
                </c:pt>
                <c:pt idx="1">
                  <c:v>632.88678999999991</c:v>
                </c:pt>
                <c:pt idx="2">
                  <c:v>643.87752538874975</c:v>
                </c:pt>
                <c:pt idx="3">
                  <c:v>655.09448484116388</c:v>
                </c:pt>
                <c:pt idx="4">
                  <c:v>666.54212251951787</c:v>
                </c:pt>
                <c:pt idx="5">
                  <c:v>678.22498126026835</c:v>
                </c:pt>
                <c:pt idx="6">
                  <c:v>698.29628201655385</c:v>
                </c:pt>
                <c:pt idx="7">
                  <c:v>712.16802011661275</c:v>
                </c:pt>
                <c:pt idx="8">
                  <c:v>726.31532100131005</c:v>
                </c:pt>
                <c:pt idx="9">
                  <c:v>740.74365872078818</c:v>
                </c:pt>
                <c:pt idx="10">
                  <c:v>755.45861606673259</c:v>
                </c:pt>
                <c:pt idx="11">
                  <c:v>770.46588673250494</c:v>
                </c:pt>
                <c:pt idx="12">
                  <c:v>785.77127751618855</c:v>
                </c:pt>
                <c:pt idx="13">
                  <c:v>801.38071056739523</c:v>
                </c:pt>
                <c:pt idx="14">
                  <c:v>817.30022567870628</c:v>
                </c:pt>
                <c:pt idx="15">
                  <c:v>-116.48872678263763</c:v>
                </c:pt>
                <c:pt idx="16">
                  <c:v>850.09426353498588</c:v>
                </c:pt>
                <c:pt idx="17">
                  <c:v>866.98147534562895</c:v>
                </c:pt>
                <c:pt idx="18">
                  <c:v>884.20415225746638</c:v>
                </c:pt>
                <c:pt idx="19">
                  <c:v>901.76895827471378</c:v>
                </c:pt>
                <c:pt idx="20">
                  <c:v>919.68268978137633</c:v>
                </c:pt>
                <c:pt idx="21">
                  <c:v>937.9522781709527</c:v>
                </c:pt>
                <c:pt idx="22">
                  <c:v>956.58479252837549</c:v>
                </c:pt>
                <c:pt idx="23">
                  <c:v>975.58744236522773</c:v>
                </c:pt>
                <c:pt idx="24">
                  <c:v>994.96758040929421</c:v>
                </c:pt>
                <c:pt idx="25">
                  <c:v>1014.7327054495278</c:v>
                </c:pt>
                <c:pt idx="26">
                  <c:v>1034.8904652375277</c:v>
                </c:pt>
                <c:pt idx="27">
                  <c:v>1055.448659446658</c:v>
                </c:pt>
                <c:pt idx="28">
                  <c:v>1076.4152426899457</c:v>
                </c:pt>
                <c:pt idx="29">
                  <c:v>1097.7983275979291</c:v>
                </c:pt>
                <c:pt idx="30">
                  <c:v>1119.6061879576498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8-4BF9-810A-4122C041D811}"/>
            </c:ext>
          </c:extLst>
        </c:ser>
        <c:ser>
          <c:idx val="1"/>
          <c:order val="1"/>
          <c:tx>
            <c:strRef>
              <c:f>Results!$C$5</c:f>
              <c:strCache>
                <c:ptCount val="1"/>
                <c:pt idx="0">
                  <c:v>Home Equity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Results!$A$6:$A$36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Results!$C$6:$C$36</c:f>
              <c:numCache>
                <c:formatCode>_("$"* #,##0.00_);_("$"* \(#,##0.00\);_("$"* "-"??_);_(@_)</c:formatCode>
                <c:ptCount val="31"/>
                <c:pt idx="1">
                  <c:v>-941.37820999999997</c:v>
                </c:pt>
                <c:pt idx="2">
                  <c:v>-871.51747461125024</c:v>
                </c:pt>
                <c:pt idx="3">
                  <c:v>-801.43051515883622</c:v>
                </c:pt>
                <c:pt idx="4">
                  <c:v>-731.1128774804821</c:v>
                </c:pt>
                <c:pt idx="5">
                  <c:v>-660.56001873973173</c:v>
                </c:pt>
                <c:pt idx="6">
                  <c:v>-581.61871798344612</c:v>
                </c:pt>
                <c:pt idx="7">
                  <c:v>-508.87697988338732</c:v>
                </c:pt>
                <c:pt idx="8">
                  <c:v>-435.8596789986899</c:v>
                </c:pt>
                <c:pt idx="9">
                  <c:v>-362.56134127921189</c:v>
                </c:pt>
                <c:pt idx="10">
                  <c:v>-288.97638393326736</c:v>
                </c:pt>
                <c:pt idx="11">
                  <c:v>770.46588673250494</c:v>
                </c:pt>
                <c:pt idx="12">
                  <c:v>785.77127751618855</c:v>
                </c:pt>
                <c:pt idx="13">
                  <c:v>801.38071056739523</c:v>
                </c:pt>
                <c:pt idx="14">
                  <c:v>817.30022567870628</c:v>
                </c:pt>
                <c:pt idx="15">
                  <c:v>-116.48872678263763</c:v>
                </c:pt>
                <c:pt idx="16">
                  <c:v>850.09426353498588</c:v>
                </c:pt>
                <c:pt idx="17">
                  <c:v>866.98147534562895</c:v>
                </c:pt>
                <c:pt idx="18">
                  <c:v>884.20415225746638</c:v>
                </c:pt>
                <c:pt idx="19">
                  <c:v>901.76895827471378</c:v>
                </c:pt>
                <c:pt idx="20">
                  <c:v>919.68268978137633</c:v>
                </c:pt>
                <c:pt idx="21">
                  <c:v>937.9522781709527</c:v>
                </c:pt>
                <c:pt idx="22">
                  <c:v>956.58479252837549</c:v>
                </c:pt>
                <c:pt idx="23">
                  <c:v>975.58744236522773</c:v>
                </c:pt>
                <c:pt idx="24">
                  <c:v>994.96758040929421</c:v>
                </c:pt>
                <c:pt idx="25">
                  <c:v>1014.7327054495278</c:v>
                </c:pt>
                <c:pt idx="26">
                  <c:v>1034.8904652375277</c:v>
                </c:pt>
                <c:pt idx="27">
                  <c:v>1055.448659446658</c:v>
                </c:pt>
                <c:pt idx="28">
                  <c:v>1076.4152426899457</c:v>
                </c:pt>
                <c:pt idx="29">
                  <c:v>1097.7983275979291</c:v>
                </c:pt>
                <c:pt idx="30">
                  <c:v>1119.6061879576498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8-4BF9-810A-4122C041D811}"/>
            </c:ext>
          </c:extLst>
        </c:ser>
        <c:ser>
          <c:idx val="2"/>
          <c:order val="2"/>
          <c:tx>
            <c:strRef>
              <c:f>Results!$D$5</c:f>
              <c:strCache>
                <c:ptCount val="1"/>
                <c:pt idx="0">
                  <c:v>PPA - Same Scale</c:v>
                </c:pt>
              </c:strCache>
            </c:strRef>
          </c:tx>
          <c:spPr>
            <a:solidFill>
              <a:srgbClr val="D86426"/>
            </a:solidFill>
            <a:ln>
              <a:noFill/>
            </a:ln>
            <a:effectLst/>
          </c:spPr>
          <c:invertIfNegative val="0"/>
          <c:cat>
            <c:numRef>
              <c:f>Results!$A$6:$A$36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Results!$D$6:$D$36</c:f>
              <c:numCache>
                <c:formatCode>_("$"* #,##0.00_);_("$"* \(#,##0.00\);_("$"* "-"??_);_(@_)</c:formatCode>
                <c:ptCount val="31"/>
                <c:pt idx="1">
                  <c:v>30.935973287933621</c:v>
                </c:pt>
                <c:pt idx="2">
                  <c:v>31.550825757031134</c:v>
                </c:pt>
                <c:pt idx="3">
                  <c:v>32.177898418952168</c:v>
                </c:pt>
                <c:pt idx="4">
                  <c:v>32.817434150028816</c:v>
                </c:pt>
                <c:pt idx="5">
                  <c:v>33.469680653760634</c:v>
                </c:pt>
                <c:pt idx="6">
                  <c:v>34.134890556754158</c:v>
                </c:pt>
                <c:pt idx="7">
                  <c:v>34.81332150656965</c:v>
                </c:pt>
                <c:pt idx="8">
                  <c:v>35.505236271512786</c:v>
                </c:pt>
                <c:pt idx="9">
                  <c:v>36.210902842409155</c:v>
                </c:pt>
                <c:pt idx="10">
                  <c:v>36.930594536401941</c:v>
                </c:pt>
                <c:pt idx="11">
                  <c:v>37.664590102813122</c:v>
                </c:pt>
                <c:pt idx="12">
                  <c:v>38.413173831106519</c:v>
                </c:pt>
                <c:pt idx="13">
                  <c:v>39.17663566099975</c:v>
                </c:pt>
                <c:pt idx="14">
                  <c:v>39.955271294762042</c:v>
                </c:pt>
                <c:pt idx="15">
                  <c:v>40.749382311745421</c:v>
                </c:pt>
                <c:pt idx="16">
                  <c:v>41.559276285191345</c:v>
                </c:pt>
                <c:pt idx="17">
                  <c:v>42.3852669013595</c:v>
                </c:pt>
                <c:pt idx="18">
                  <c:v>43.227674081023906</c:v>
                </c:pt>
                <c:pt idx="19">
                  <c:v>44.086824103384515</c:v>
                </c:pt>
                <c:pt idx="20">
                  <c:v>44.963049732439117</c:v>
                </c:pt>
                <c:pt idx="21">
                  <c:v>45.856690345871357</c:v>
                </c:pt>
                <c:pt idx="22">
                  <c:v>46.768092066495683</c:v>
                </c:pt>
                <c:pt idx="23">
                  <c:v>47.697607896317209</c:v>
                </c:pt>
                <c:pt idx="24">
                  <c:v>48.64559785325639</c:v>
                </c:pt>
                <c:pt idx="25">
                  <c:v>49.612429110589915</c:v>
                </c:pt>
                <c:pt idx="26">
                  <c:v>50.59847613916304</c:v>
                </c:pt>
                <c:pt idx="27">
                  <c:v>51.604120852428878</c:v>
                </c:pt>
                <c:pt idx="28">
                  <c:v>52.62975275437077</c:v>
                </c:pt>
                <c:pt idx="29">
                  <c:v>53.675769090363701</c:v>
                </c:pt>
                <c:pt idx="30">
                  <c:v>54.742575001034766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8-4BF9-810A-4122C041D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600152"/>
        <c:axId val="218598184"/>
      </c:barChart>
      <c:barChart>
        <c:barDir val="col"/>
        <c:grouping val="clustered"/>
        <c:varyColors val="0"/>
        <c:ser>
          <c:idx val="3"/>
          <c:order val="3"/>
          <c:tx>
            <c:strRef>
              <c:f>Results!$E$5</c:f>
              <c:strCache>
                <c:ptCount val="1"/>
                <c:pt idx="0">
                  <c:v>PPA - Dfrnt Scale</c:v>
                </c:pt>
              </c:strCache>
            </c:strRef>
          </c:tx>
          <c:spPr>
            <a:pattFill prst="wdUpDiag">
              <a:fgClr>
                <a:srgbClr val="D8642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Results!$A$6:$A$36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Results!$E$6:$E$36</c:f>
              <c:numCache>
                <c:formatCode>_("$"* #,##0.00_);_("$"* \(#,##0.00\);_("$"* "-"??_);_(@_)</c:formatCode>
                <c:ptCount val="31"/>
                <c:pt idx="1">
                  <c:v>30.935973287933621</c:v>
                </c:pt>
                <c:pt idx="2">
                  <c:v>31.550825757031134</c:v>
                </c:pt>
                <c:pt idx="3">
                  <c:v>32.177898418952168</c:v>
                </c:pt>
                <c:pt idx="4">
                  <c:v>32.817434150028816</c:v>
                </c:pt>
                <c:pt idx="5">
                  <c:v>33.469680653760634</c:v>
                </c:pt>
                <c:pt idx="6">
                  <c:v>34.134890556754158</c:v>
                </c:pt>
                <c:pt idx="7">
                  <c:v>34.81332150656965</c:v>
                </c:pt>
                <c:pt idx="8">
                  <c:v>35.505236271512786</c:v>
                </c:pt>
                <c:pt idx="9">
                  <c:v>36.210902842409155</c:v>
                </c:pt>
                <c:pt idx="10">
                  <c:v>36.930594536401941</c:v>
                </c:pt>
                <c:pt idx="11">
                  <c:v>37.664590102813122</c:v>
                </c:pt>
                <c:pt idx="12">
                  <c:v>38.413173831106519</c:v>
                </c:pt>
                <c:pt idx="13">
                  <c:v>39.17663566099975</c:v>
                </c:pt>
                <c:pt idx="14">
                  <c:v>39.955271294762042</c:v>
                </c:pt>
                <c:pt idx="15">
                  <c:v>40.749382311745421</c:v>
                </c:pt>
                <c:pt idx="16">
                  <c:v>41.559276285191345</c:v>
                </c:pt>
                <c:pt idx="17">
                  <c:v>42.3852669013595</c:v>
                </c:pt>
                <c:pt idx="18">
                  <c:v>43.227674081023906</c:v>
                </c:pt>
                <c:pt idx="19">
                  <c:v>44.086824103384515</c:v>
                </c:pt>
                <c:pt idx="20">
                  <c:v>44.963049732439117</c:v>
                </c:pt>
                <c:pt idx="21">
                  <c:v>45.856690345871357</c:v>
                </c:pt>
                <c:pt idx="22">
                  <c:v>46.768092066495683</c:v>
                </c:pt>
                <c:pt idx="23">
                  <c:v>47.697607896317209</c:v>
                </c:pt>
                <c:pt idx="24">
                  <c:v>48.64559785325639</c:v>
                </c:pt>
                <c:pt idx="25">
                  <c:v>49.612429110589915</c:v>
                </c:pt>
                <c:pt idx="26">
                  <c:v>50.59847613916304</c:v>
                </c:pt>
                <c:pt idx="27">
                  <c:v>51.604120852428878</c:v>
                </c:pt>
                <c:pt idx="28">
                  <c:v>52.62975275437077</c:v>
                </c:pt>
                <c:pt idx="29">
                  <c:v>53.675769090363701</c:v>
                </c:pt>
                <c:pt idx="30">
                  <c:v>54.742575001034766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8-4BF9-810A-4122C041D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72579072"/>
        <c:axId val="372572184"/>
      </c:barChart>
      <c:catAx>
        <c:axId val="21860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859818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18598184"/>
        <c:scaling>
          <c:orientation val="minMax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8600152"/>
        <c:crosses val="autoZero"/>
        <c:crossBetween val="between"/>
      </c:valAx>
      <c:valAx>
        <c:axId val="372572184"/>
        <c:scaling>
          <c:orientation val="minMax"/>
          <c:max val="60"/>
          <c:min val="-60"/>
        </c:scaling>
        <c:delete val="0"/>
        <c:axPos val="r"/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D86426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72579072"/>
        <c:crosses val="max"/>
        <c:crossBetween val="between"/>
      </c:valAx>
      <c:catAx>
        <c:axId val="37257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572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5675277432428E-2"/>
          <c:y val="0.88280642607749171"/>
          <c:w val="0.85076852235575828"/>
          <c:h val="8.128837739661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25A9D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rgbClr val="325A9D"/>
                </a:solidFill>
                <a:latin typeface="Calibri" panose="020F0502020204030204" pitchFamily="34" charset="0"/>
              </a:rPr>
              <a:t>Market</a:t>
            </a:r>
            <a:r>
              <a:rPr lang="en-US" b="1" baseline="0" dirty="0">
                <a:solidFill>
                  <a:srgbClr val="325A9D"/>
                </a:solidFill>
                <a:latin typeface="Calibri" panose="020F0502020204030204" pitchFamily="34" charset="0"/>
              </a:rPr>
              <a:t> Price In Lieu of COS: </a:t>
            </a:r>
            <a:r>
              <a:rPr lang="en-US" b="1" dirty="0">
                <a:solidFill>
                  <a:srgbClr val="325A9D"/>
                </a:solidFill>
                <a:latin typeface="Calibri" panose="020F0502020204030204" pitchFamily="34" charset="0"/>
              </a:rPr>
              <a:t>Revenue Requirement per $1,000 CAPEX </a:t>
            </a:r>
          </a:p>
        </c:rich>
      </c:tx>
      <c:layout>
        <c:manualLayout>
          <c:xMode val="edge"/>
          <c:yMode val="edge"/>
          <c:x val="6.9611503303466391E-3"/>
          <c:y val="1.8192249099161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25A9D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29778549544425"/>
          <c:y val="0.17784740449110525"/>
          <c:w val="0.70312403837451354"/>
          <c:h val="0.70363429568421121"/>
        </c:manualLayout>
      </c:layout>
      <c:lineChart>
        <c:grouping val="standard"/>
        <c:varyColors val="0"/>
        <c:ser>
          <c:idx val="0"/>
          <c:order val="0"/>
          <c:tx>
            <c:strRef>
              <c:f>'Compr Norml to 3rd Prty'!$C$38</c:f>
              <c:strCache>
                <c:ptCount val="1"/>
                <c:pt idx="0">
                  <c:v>Utility 7.3 IRR.  NPV (Util WACC) = $1,071.1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'Compr Norml to 3rd Prty'!$D$37:$W$37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'Compr Norml to 3rd Prty'!$D$38:$W$38</c:f>
              <c:numCache>
                <c:formatCode>_("$"* #,##0.0_);_("$"* \(#,##0.0\);_("$"* "-"??_);_(@_)</c:formatCode>
                <c:ptCount val="20"/>
                <c:pt idx="0">
                  <c:v>159.24677884615386</c:v>
                </c:pt>
                <c:pt idx="1">
                  <c:v>164.18924999999999</c:v>
                </c:pt>
                <c:pt idx="2">
                  <c:v>136.50375192307692</c:v>
                </c:pt>
                <c:pt idx="3">
                  <c:v>118.99147230769231</c:v>
                </c:pt>
                <c:pt idx="4">
                  <c:v>112.90319269230768</c:v>
                </c:pt>
                <c:pt idx="5">
                  <c:v>100.16482692307693</c:v>
                </c:pt>
                <c:pt idx="6">
                  <c:v>89.344374999999999</c:v>
                </c:pt>
                <c:pt idx="7">
                  <c:v>87.091923076923081</c:v>
                </c:pt>
                <c:pt idx="8">
                  <c:v>84.839471153846162</c:v>
                </c:pt>
                <c:pt idx="9">
                  <c:v>82.587019230769229</c:v>
                </c:pt>
                <c:pt idx="10">
                  <c:v>80.334567307692311</c:v>
                </c:pt>
                <c:pt idx="11">
                  <c:v>78.082115384615378</c:v>
                </c:pt>
                <c:pt idx="12">
                  <c:v>75.829663461538473</c:v>
                </c:pt>
                <c:pt idx="13">
                  <c:v>73.57721153846154</c:v>
                </c:pt>
                <c:pt idx="14">
                  <c:v>71.324759615384622</c:v>
                </c:pt>
                <c:pt idx="15">
                  <c:v>69.072307692307703</c:v>
                </c:pt>
                <c:pt idx="16">
                  <c:v>66.81985576923077</c:v>
                </c:pt>
                <c:pt idx="17">
                  <c:v>64.567403846153837</c:v>
                </c:pt>
                <c:pt idx="18">
                  <c:v>62.314951923076926</c:v>
                </c:pt>
                <c:pt idx="19">
                  <c:v>60.0625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66-4551-B257-3E9A9F9620A6}"/>
            </c:ext>
          </c:extLst>
        </c:ser>
        <c:ser>
          <c:idx val="1"/>
          <c:order val="1"/>
          <c:tx>
            <c:strRef>
              <c:f>'Compr Norml to 3rd Prty'!$C$39</c:f>
              <c:strCache>
                <c:ptCount val="1"/>
                <c:pt idx="0">
                  <c:v>3rd Party @ 8.24 IRR w 2.5% Escltr.  NPV @ Util WACC = $547.9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'Compr Norml to 3rd Prty'!$D$37:$W$37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'Compr Norml to 3rd Prty'!$D$39:$W$39</c:f>
              <c:numCache>
                <c:formatCode>_("$"* #,##0.0_);_("$"* \(#,##0.0\);_("$"* "-"??_);_(@_)</c:formatCode>
                <c:ptCount val="20"/>
                <c:pt idx="0">
                  <c:v>56.261075754187409</c:v>
                </c:pt>
                <c:pt idx="1">
                  <c:v>57.386297269271161</c:v>
                </c:pt>
                <c:pt idx="2">
                  <c:v>58.534023214656585</c:v>
                </c:pt>
                <c:pt idx="3">
                  <c:v>59.70470367894972</c:v>
                </c:pt>
                <c:pt idx="4">
                  <c:v>60.898797752528715</c:v>
                </c:pt>
                <c:pt idx="5">
                  <c:v>62.116773707579291</c:v>
                </c:pt>
                <c:pt idx="6">
                  <c:v>63.359109181730879</c:v>
                </c:pt>
                <c:pt idx="7">
                  <c:v>64.626291365365503</c:v>
                </c:pt>
                <c:pt idx="8">
                  <c:v>65.918817192672819</c:v>
                </c:pt>
                <c:pt idx="9">
                  <c:v>67.237193536526277</c:v>
                </c:pt>
                <c:pt idx="10">
                  <c:v>68.581937407256802</c:v>
                </c:pt>
                <c:pt idx="11">
                  <c:v>69.953576155401933</c:v>
                </c:pt>
                <c:pt idx="12">
                  <c:v>71.352647678509967</c:v>
                </c:pt>
                <c:pt idx="13">
                  <c:v>72.779700632080164</c:v>
                </c:pt>
                <c:pt idx="14">
                  <c:v>74.235294644721762</c:v>
                </c:pt>
                <c:pt idx="15">
                  <c:v>75.720000537616201</c:v>
                </c:pt>
                <c:pt idx="16">
                  <c:v>77.234400548368527</c:v>
                </c:pt>
                <c:pt idx="17">
                  <c:v>78.779088559335904</c:v>
                </c:pt>
                <c:pt idx="18">
                  <c:v>80.354670330522623</c:v>
                </c:pt>
                <c:pt idx="19">
                  <c:v>81.961763737133083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66-4551-B257-3E9A9F9620A6}"/>
            </c:ext>
          </c:extLst>
        </c:ser>
        <c:ser>
          <c:idx val="2"/>
          <c:order val="2"/>
          <c:tx>
            <c:strRef>
              <c:f>'Compr Norml to 3rd Prty'!$C$40</c:f>
              <c:strCache>
                <c:ptCount val="1"/>
                <c:pt idx="0">
                  <c:v>Utility Levelized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'Compr Norml to 3rd Prty'!$D$37:$W$37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'Compr Norml to 3rd Prty'!$D$40:$W$40</c:f>
              <c:numCache>
                <c:formatCode>_("$"* #,##0.0_);_("$"* \(#,##0.0\);_("$"* "-"??_);_(@_)</c:formatCode>
                <c:ptCount val="20"/>
                <c:pt idx="0">
                  <c:v>103.27188475379781</c:v>
                </c:pt>
                <c:pt idx="1">
                  <c:v>103.27188475379781</c:v>
                </c:pt>
                <c:pt idx="2">
                  <c:v>103.27188475379781</c:v>
                </c:pt>
                <c:pt idx="3">
                  <c:v>103.27188475379781</c:v>
                </c:pt>
                <c:pt idx="4">
                  <c:v>103.27188475379781</c:v>
                </c:pt>
                <c:pt idx="5">
                  <c:v>103.27188475379781</c:v>
                </c:pt>
                <c:pt idx="6">
                  <c:v>103.27188475379781</c:v>
                </c:pt>
                <c:pt idx="7">
                  <c:v>103.27188475379781</c:v>
                </c:pt>
                <c:pt idx="8">
                  <c:v>103.27188475379781</c:v>
                </c:pt>
                <c:pt idx="9">
                  <c:v>103.27188475379781</c:v>
                </c:pt>
                <c:pt idx="10">
                  <c:v>103.27188475379781</c:v>
                </c:pt>
                <c:pt idx="11">
                  <c:v>103.27188475379781</c:v>
                </c:pt>
                <c:pt idx="12">
                  <c:v>103.27188475379781</c:v>
                </c:pt>
                <c:pt idx="13">
                  <c:v>103.27188475379781</c:v>
                </c:pt>
                <c:pt idx="14">
                  <c:v>103.27188475379781</c:v>
                </c:pt>
                <c:pt idx="15">
                  <c:v>103.27188475379781</c:v>
                </c:pt>
                <c:pt idx="16">
                  <c:v>103.27188475379781</c:v>
                </c:pt>
                <c:pt idx="17">
                  <c:v>103.27188475379781</c:v>
                </c:pt>
                <c:pt idx="18">
                  <c:v>103.27188475379781</c:v>
                </c:pt>
                <c:pt idx="19">
                  <c:v>103.27188475379781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66-4551-B257-3E9A9F9620A6}"/>
            </c:ext>
          </c:extLst>
        </c:ser>
        <c:ser>
          <c:idx val="3"/>
          <c:order val="3"/>
          <c:tx>
            <c:strRef>
              <c:f>'Compr Norml to 3rd Prty'!$C$41</c:f>
              <c:strCache>
                <c:ptCount val="1"/>
                <c:pt idx="0">
                  <c:v>3rd Party Levelized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'Compr Norml to 3rd Prty'!$D$37:$W$37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'Compr Norml to 3rd Prty'!$D$41:$W$41</c:f>
              <c:numCache>
                <c:formatCode>_("$"* #,##0.0_);_("$"* \(#,##0.0\);_("$"* "-"??_);_(@_)</c:formatCode>
                <c:ptCount val="20"/>
                <c:pt idx="0">
                  <c:v>52.831251000791184</c:v>
                </c:pt>
                <c:pt idx="1">
                  <c:v>52.831251000791184</c:v>
                </c:pt>
                <c:pt idx="2">
                  <c:v>52.831251000791184</c:v>
                </c:pt>
                <c:pt idx="3">
                  <c:v>52.831251000791184</c:v>
                </c:pt>
                <c:pt idx="4">
                  <c:v>52.831251000791184</c:v>
                </c:pt>
                <c:pt idx="5">
                  <c:v>52.831251000791184</c:v>
                </c:pt>
                <c:pt idx="6">
                  <c:v>52.831251000791184</c:v>
                </c:pt>
                <c:pt idx="7">
                  <c:v>52.831251000791184</c:v>
                </c:pt>
                <c:pt idx="8">
                  <c:v>52.831251000791184</c:v>
                </c:pt>
                <c:pt idx="9">
                  <c:v>52.831251000791184</c:v>
                </c:pt>
                <c:pt idx="10">
                  <c:v>52.831251000791184</c:v>
                </c:pt>
                <c:pt idx="11">
                  <c:v>52.831251000791184</c:v>
                </c:pt>
                <c:pt idx="12">
                  <c:v>52.831251000791184</c:v>
                </c:pt>
                <c:pt idx="13">
                  <c:v>52.831251000791184</c:v>
                </c:pt>
                <c:pt idx="14">
                  <c:v>52.831251000791184</c:v>
                </c:pt>
                <c:pt idx="15">
                  <c:v>52.831251000791184</c:v>
                </c:pt>
                <c:pt idx="16">
                  <c:v>52.831251000791184</c:v>
                </c:pt>
                <c:pt idx="17">
                  <c:v>52.831251000791184</c:v>
                </c:pt>
                <c:pt idx="18">
                  <c:v>52.831251000791184</c:v>
                </c:pt>
                <c:pt idx="19">
                  <c:v>52.831251000791184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66-4551-B257-3E9A9F962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223168"/>
        <c:axId val="447219888"/>
      </c:lineChart>
      <c:catAx>
        <c:axId val="4472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4721988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4721988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472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44703140555708"/>
          <c:y val="2.1039297171186931E-2"/>
          <c:w val="0.17141358946510998"/>
          <c:h val="0.95833770778652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r">
              <a:defRPr sz="1200"/>
            </a:lvl1pPr>
          </a:lstStyle>
          <a:p>
            <a:fld id="{FAE6830E-4D3D-40DD-9826-1014D668860D}" type="datetimeFigureOut">
              <a:rPr lang="en-US" smtClean="0"/>
              <a:t>5/22/2016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r">
              <a:defRPr sz="1200"/>
            </a:lvl1pPr>
          </a:lstStyle>
          <a:p>
            <a:fld id="{30C13DE6-DBD8-4511-BE02-886902A67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r">
              <a:defRPr sz="1200"/>
            </a:lvl1pPr>
          </a:lstStyle>
          <a:p>
            <a:fld id="{7559826D-527D-4459-8BE1-D86F45504C0C}" type="datetimeFigureOut">
              <a:rPr lang="en-US" smtClean="0"/>
              <a:t>5/22/2016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7" tIns="46233" rIns="92467" bIns="462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67" tIns="46233" rIns="92467" bIns="462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700" cy="461804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r">
              <a:defRPr sz="1200"/>
            </a:lvl1pPr>
          </a:lstStyle>
          <a:p>
            <a:fld id="{8C4909EF-E7CD-44F8-BF7A-30C1EDF0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2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09EF-E7CD-44F8-BF7A-30C1EDF0CA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3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09EF-E7CD-44F8-BF7A-30C1EDF0CA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6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27.7 MWs TOTAL through Q3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Q3 of 2015 20 MWs net metered solar installed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with an average system size of 7.3 kW.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2 MW installation at Norfolk Naval Base.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Dominion’s Solar Partnership Program 30 MWs authorized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4.5 MWs through the end of 2015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9 MWs projected for 2016.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Per Dominion: projected 16 MWs within the $80 million budget.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Dominion’s Solar Purchase Program = 1.2 MWs.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Coops: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ODEC 30MWs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BARC 0.5 MWs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09EF-E7CD-44F8-BF7A-30C1EDF0CA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6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27.7 MWs TOTAL through Q3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Q3 of 2015 20 MWs net metered solar installed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with an average system size of 7.3 kW.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2 MW installation at Norfolk Naval Base.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Dominion’s Solar Partnership Program 30 MWs authorized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4.5 MWs through the end of 2015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9 MWs projected for 2016.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Per Dominion: projected 16 MWs within the $80 million budget.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Dominion’s Solar Purchase Program = 1.2 MWs.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Coops: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ODEC 30MWs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BARC 0.5 MWs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09EF-E7CD-44F8-BF7A-30C1EDF0CA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0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27.7 MWs TOTAL through Q3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Q3 of 2015 20 MWs net metered solar installed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with an average system size of 7.3 kW.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2 MW installation at Norfolk Naval Base.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Dominion’s Solar Partnership Program 30 MWs authorized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4.5 MWs through the end of 2015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9 MWs projected for 2016.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Per Dominion: projected 16 MWs within the $80 million budget.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Dominion’s Solar Purchase Program = 1.2 MWs.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Coops: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ODEC 30MWs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dirty="0"/>
              <a:t>BARC 0.5 MWs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09EF-E7CD-44F8-BF7A-30C1EDF0CA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2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D29FC2-6C6C-4FA1-9CF1-74B9024EF10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8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303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1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2517"/>
            <a:ext cx="1752600" cy="31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2517"/>
            <a:ext cx="1752600" cy="3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18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143000"/>
            <a:ext cx="3657600" cy="5059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657600" cy="5059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74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8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38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652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4447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/>
            <a:r>
              <a:rPr lang="en-US" altLang="en-US" dirty="0">
                <a:solidFill>
                  <a:srgbClr val="FF0000"/>
                </a:solidFill>
              </a:rPr>
              <a:t>Confidential and Proprietary</a:t>
            </a:r>
            <a:r>
              <a:rPr lang="en-US" altLang="en-US" dirty="0"/>
              <a:t>    </a:t>
            </a:r>
            <a:fld id="{9FBF4531-D793-4CE1-9077-EA53D33C1244}" type="slidenum">
              <a:rPr lang="en-US" altLang="en-US" smtClean="0"/>
              <a:pPr algn="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93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799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799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C2D889-965C-4169-BE3A-11AF494B6D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4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7630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6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cap="all">
          <a:solidFill>
            <a:srgbClr val="172C6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34200"/>
            <a:ext cx="9144000" cy="1447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altLang="en-US" sz="75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SolUnesco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8640"/>
            <a:ext cx="8915400" cy="2438959"/>
          </a:xfrm>
        </p:spPr>
        <p:txBody>
          <a:bodyPr>
            <a:normAutofit/>
          </a:bodyPr>
          <a:lstStyle/>
          <a:p>
            <a:pPr algn="ctr"/>
            <a:r>
              <a:rPr lang="en-US" altLang="en-US" cap="all" spc="200" dirty="0">
                <a:solidFill>
                  <a:schemeClr val="tx1"/>
                </a:solidFill>
              </a:rPr>
              <a:t>Solar Power Southeast</a:t>
            </a:r>
          </a:p>
          <a:p>
            <a:pPr algn="ctr"/>
            <a:endParaRPr lang="en-US" altLang="en-US" cap="all" spc="200" dirty="0">
              <a:solidFill>
                <a:schemeClr val="tx1"/>
              </a:solidFill>
            </a:endParaRPr>
          </a:p>
          <a:p>
            <a:pPr algn="ctr"/>
            <a:r>
              <a:rPr lang="en-US" altLang="en-US" cap="all" spc="200" dirty="0">
                <a:solidFill>
                  <a:schemeClr val="tx1"/>
                </a:solidFill>
              </a:rPr>
              <a:t>Clean Power Plan: How Will Solar Continue to Thrive in the Southeast After the Supreme Court’s Stay?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477000" y="6324600"/>
            <a:ext cx="2514600" cy="369332"/>
          </a:xfrm>
        </p:spPr>
        <p:txBody>
          <a:bodyPr/>
          <a:lstStyle/>
          <a:p>
            <a:pPr algn="r"/>
            <a:r>
              <a:rPr lang="en-US" altLang="en-US" sz="2400" dirty="0"/>
              <a:t>May 25,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7" y="381000"/>
            <a:ext cx="4019623" cy="727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89A0D5"/>
              </a:clrFrom>
              <a:clrTo>
                <a:srgbClr val="89A0D5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SolUnesco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700"/>
              </a:spcBef>
              <a:buNone/>
            </a:pPr>
            <a:endParaRPr lang="en-US" dirty="0">
              <a:solidFill>
                <a:srgbClr val="012556"/>
              </a:solidFill>
              <a:latin typeface="Century Gothic"/>
              <a:cs typeface="Century Gothic"/>
            </a:endParaRPr>
          </a:p>
          <a:p>
            <a:pPr marL="0" indent="0" algn="ctr"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dirty="0">
                <a:solidFill>
                  <a:srgbClr val="012556"/>
                </a:solidFill>
                <a:latin typeface="Century Gothic"/>
                <a:cs typeface="Century Gothic"/>
              </a:rPr>
              <a:t>Launched to consolidate the development of multiple projects and to advance Community Solar</a:t>
            </a:r>
          </a:p>
          <a:p>
            <a:pPr marL="0" indent="0" algn="ctr">
              <a:lnSpc>
                <a:spcPct val="110000"/>
              </a:lnSpc>
              <a:spcBef>
                <a:spcPts val="700"/>
              </a:spcBef>
              <a:buNone/>
            </a:pPr>
            <a:endParaRPr lang="en-US" sz="600" b="1" dirty="0">
              <a:solidFill>
                <a:srgbClr val="012556"/>
              </a:solidFill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Font typeface="Wingdings" charset="2"/>
              <a:buChar char="Ø"/>
            </a:pPr>
            <a:r>
              <a:rPr lang="en-US" sz="1600" b="1" dirty="0">
                <a:solidFill>
                  <a:srgbClr val="012556"/>
                </a:solidFill>
                <a:latin typeface="Century Gothic"/>
                <a:cs typeface="Century Gothic"/>
              </a:rPr>
              <a:t>Utility-scale solar development</a:t>
            </a:r>
            <a:r>
              <a:rPr lang="en-US" sz="1600" dirty="0">
                <a:solidFill>
                  <a:srgbClr val="012556"/>
                </a:solidFill>
                <a:latin typeface="Century Gothic"/>
                <a:cs typeface="Century Gothic"/>
              </a:rPr>
              <a:t>: real estate developer for large scale solar</a:t>
            </a:r>
          </a:p>
          <a:p>
            <a:pPr>
              <a:lnSpc>
                <a:spcPct val="110000"/>
              </a:lnSpc>
              <a:spcBef>
                <a:spcPts val="700"/>
              </a:spcBef>
              <a:buFont typeface="Wingdings" charset="2"/>
              <a:buChar char="Ø"/>
            </a:pPr>
            <a:r>
              <a:rPr lang="en-US" sz="1600" b="1" dirty="0">
                <a:solidFill>
                  <a:srgbClr val="012556"/>
                </a:solidFill>
                <a:latin typeface="Century Gothic"/>
                <a:cs typeface="Century Gothic"/>
              </a:rPr>
              <a:t>Community Energy: </a:t>
            </a:r>
            <a:r>
              <a:rPr lang="en-US" sz="1600" dirty="0">
                <a:solidFill>
                  <a:srgbClr val="012556"/>
                </a:solidFill>
                <a:latin typeface="Century Gothic"/>
                <a:cs typeface="Century Gothic"/>
              </a:rPr>
              <a:t>positioned to develop Community Solar model in VA</a:t>
            </a:r>
          </a:p>
          <a:p>
            <a:pPr>
              <a:lnSpc>
                <a:spcPct val="110000"/>
              </a:lnSpc>
              <a:spcBef>
                <a:spcPts val="700"/>
              </a:spcBef>
              <a:buFont typeface="Wingdings" charset="2"/>
              <a:buChar char="Ø"/>
            </a:pPr>
            <a:r>
              <a:rPr lang="en-US" sz="1600" b="1" dirty="0">
                <a:solidFill>
                  <a:srgbClr val="012556"/>
                </a:solidFill>
                <a:latin typeface="Century Gothic"/>
                <a:cs typeface="Century Gothic"/>
              </a:rPr>
              <a:t>Real estate investor</a:t>
            </a:r>
            <a:r>
              <a:rPr lang="en-US" sz="1600" dirty="0">
                <a:solidFill>
                  <a:srgbClr val="012556"/>
                </a:solidFill>
                <a:latin typeface="Century Gothic"/>
                <a:cs typeface="Century Gothic"/>
              </a:rPr>
              <a:t>: land with attractive renewable energy lease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endParaRPr lang="en-US" sz="200" b="1" dirty="0">
              <a:solidFill>
                <a:srgbClr val="012556"/>
              </a:solidFill>
              <a:latin typeface="Century Gothic"/>
              <a:cs typeface="Century Gothic"/>
            </a:endParaRPr>
          </a:p>
          <a:p>
            <a:pPr marL="0" indent="0" algn="ctr"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sz="1800" dirty="0">
                <a:solidFill>
                  <a:srgbClr val="012556"/>
                </a:solidFill>
                <a:latin typeface="Century Gothic"/>
                <a:cs typeface="Century Gothic"/>
              </a:rPr>
              <a:t>3-4 year goal: $50 million revenue company</a:t>
            </a:r>
          </a:p>
          <a:p>
            <a:pPr marL="0" indent="0" algn="ctr"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sz="2000" b="1" dirty="0">
                <a:solidFill>
                  <a:srgbClr val="012556"/>
                </a:solidFill>
                <a:latin typeface="Century Gothic"/>
                <a:cs typeface="Century Gothic"/>
              </a:rPr>
              <a:t>Management Team</a:t>
            </a:r>
            <a:r>
              <a:rPr lang="en-US" sz="2000" b="1" dirty="0">
                <a:solidFill>
                  <a:srgbClr val="012556"/>
                </a:solidFill>
                <a:latin typeface="Century"/>
                <a:cs typeface="Century"/>
              </a:rPr>
              <a:t>	</a:t>
            </a:r>
            <a:r>
              <a:rPr lang="en-US" sz="2400" b="1" dirty="0">
                <a:solidFill>
                  <a:srgbClr val="012556"/>
                </a:solidFill>
                <a:latin typeface="Century"/>
                <a:cs typeface="Century"/>
              </a:rPr>
              <a:t>	</a:t>
            </a:r>
            <a:r>
              <a:rPr lang="en-US" sz="2400" dirty="0">
                <a:solidFill>
                  <a:srgbClr val="012556"/>
                </a:solidFill>
                <a:latin typeface="Century"/>
                <a:cs typeface="Century"/>
              </a:rPr>
              <a:t>	</a:t>
            </a:r>
            <a:endParaRPr lang="en-US" dirty="0">
              <a:solidFill>
                <a:srgbClr val="012556"/>
              </a:solidFill>
              <a:latin typeface="Century"/>
              <a:cs typeface="Century"/>
            </a:endParaRP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dirty="0">
                <a:solidFill>
                  <a:srgbClr val="021E44"/>
                </a:solidFill>
                <a:latin typeface="Century"/>
                <a:cs typeface="Century"/>
              </a:rPr>
              <a:t>	</a:t>
            </a:r>
            <a:r>
              <a:rPr lang="en-US" sz="1600" dirty="0">
                <a:solidFill>
                  <a:srgbClr val="021E44"/>
                </a:solidFill>
                <a:latin typeface="Century Gothic"/>
                <a:cs typeface="Century Gothic"/>
              </a:rPr>
              <a:t>Four plus decades of -			</a:t>
            </a:r>
          </a:p>
          <a:p>
            <a:pPr lvl="2">
              <a:lnSpc>
                <a:spcPct val="11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21E44"/>
                </a:solidFill>
                <a:latin typeface="Century Gothic"/>
                <a:cs typeface="Century Gothic"/>
              </a:rPr>
              <a:t>utility plant management </a:t>
            </a:r>
          </a:p>
          <a:p>
            <a:pPr lvl="2">
              <a:lnSpc>
                <a:spcPct val="11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21E44"/>
                </a:solidFill>
                <a:latin typeface="Century Gothic"/>
                <a:cs typeface="Century Gothic"/>
              </a:rPr>
              <a:t>energy project development</a:t>
            </a:r>
          </a:p>
          <a:p>
            <a:pPr lvl="2">
              <a:lnSpc>
                <a:spcPct val="11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21E44"/>
                </a:solidFill>
                <a:latin typeface="Century Gothic"/>
                <a:cs typeface="Century Gothic"/>
              </a:rPr>
              <a:t>corporate leadership  </a:t>
            </a:r>
          </a:p>
          <a:p>
            <a:pPr lvl="2">
              <a:lnSpc>
                <a:spcPct val="11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21E44"/>
                </a:solidFill>
                <a:latin typeface="Century Gothic"/>
                <a:cs typeface="Century Gothic"/>
              </a:rPr>
              <a:t>Construction experience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648200" y="4495800"/>
            <a:ext cx="3429000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  <a:spcBef>
                <a:spcPts val="0"/>
              </a:spcBef>
            </a:pPr>
            <a:r>
              <a:rPr lang="en-US" sz="1600" dirty="0">
                <a:solidFill>
                  <a:srgbClr val="012556"/>
                </a:solidFill>
                <a:latin typeface="Century Gothic"/>
                <a:cs typeface="Century Gothic"/>
              </a:rPr>
              <a:t>Delivered over 1GW of power generation projects and 15 MWs of solar generation</a:t>
            </a:r>
          </a:p>
          <a:p>
            <a:pPr>
              <a:lnSpc>
                <a:spcPts val="1080"/>
              </a:lnSpc>
              <a:spcBef>
                <a:spcPts val="0"/>
              </a:spcBef>
            </a:pPr>
            <a:endParaRPr lang="en-US" sz="1600" dirty="0">
              <a:solidFill>
                <a:srgbClr val="012556"/>
              </a:solidFill>
              <a:latin typeface="Century Gothic"/>
              <a:cs typeface="Century Gothic"/>
            </a:endParaRPr>
          </a:p>
          <a:p>
            <a:pPr>
              <a:lnSpc>
                <a:spcPts val="1880"/>
              </a:lnSpc>
              <a:spcBef>
                <a:spcPts val="0"/>
              </a:spcBef>
            </a:pPr>
            <a:r>
              <a:rPr lang="en-US" sz="1600" dirty="0">
                <a:solidFill>
                  <a:srgbClr val="012556"/>
                </a:solidFill>
                <a:latin typeface="Century Gothic"/>
                <a:cs typeface="Century Gothic"/>
              </a:rPr>
              <a:t>Lead solar policy and and legislative efforts in the mid-Atlantic and Virginia for the last five years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012556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89A0D5"/>
              </a:clrFrom>
              <a:clrTo>
                <a:srgbClr val="89A0D5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vs Rate Compliance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5C9E7FE-366B-45AE-999B-2F02DAA4B90F}" type="slidenum">
              <a:rPr lang="en-US" altLang="en-US" smtClean="0"/>
              <a:pPr algn="r"/>
              <a:t>3</a:t>
            </a:fld>
            <a:endParaRPr lang="en-US" altLang="en-US" dirty="0"/>
          </a:p>
        </p:txBody>
      </p:sp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52400" y="1524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cap="all">
                <a:solidFill>
                  <a:srgbClr val="172C6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Distributed Generation in Virginia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5403732" y="4800600"/>
            <a:ext cx="3664068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dirty="0">
                <a:solidFill>
                  <a:srgbClr val="012556"/>
                </a:solidFill>
                <a:latin typeface="Century Gothic"/>
                <a:cs typeface="Century Gothic"/>
              </a:rPr>
              <a:t>Utilities &amp; Coops engaged in off-session policy discussions with utilities: long-term planning horizon, economics, development process, community solar, &amp; related.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894"/>
              </p:ext>
            </p:extLst>
          </p:nvPr>
        </p:nvGraphicFramePr>
        <p:xfrm>
          <a:off x="152400" y="4800600"/>
          <a:ext cx="2133600" cy="152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142">
                  <a:extLst>
                    <a:ext uri="{9D8B030D-6E8A-4147-A177-3AD203B41FA5}">
                      <a16:colId xmlns:a16="http://schemas.microsoft.com/office/drawing/2014/main" val="2478162093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408869326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99214525"/>
                    </a:ext>
                  </a:extLst>
                </a:gridCol>
              </a:tblGrid>
              <a:tr h="306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NPV: 8%, 30 Years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18172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$ (1,689)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6633"/>
                  </a:ext>
                </a:extLst>
              </a:tr>
              <a:tr h="603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Home Equity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$ (656)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52493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PPA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$ 391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12866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1012"/>
              </p:ext>
            </p:extLst>
          </p:nvPr>
        </p:nvGraphicFramePr>
        <p:xfrm>
          <a:off x="2673468" y="4800601"/>
          <a:ext cx="2355732" cy="152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476">
                  <a:extLst>
                    <a:ext uri="{9D8B030D-6E8A-4147-A177-3AD203B41FA5}">
                      <a16:colId xmlns:a16="http://schemas.microsoft.com/office/drawing/2014/main" val="2828903829"/>
                    </a:ext>
                  </a:extLst>
                </a:gridCol>
                <a:gridCol w="912256">
                  <a:extLst>
                    <a:ext uri="{9D8B030D-6E8A-4147-A177-3AD203B41FA5}">
                      <a16:colId xmlns:a16="http://schemas.microsoft.com/office/drawing/2014/main" val="383453223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1956422"/>
                    </a:ext>
                  </a:extLst>
                </a:gridCol>
              </a:tblGrid>
              <a:tr h="3114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Years Payback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803995"/>
                  </a:ext>
                </a:extLst>
              </a:tr>
              <a:tr h="30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15.21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05340"/>
                  </a:ext>
                </a:extLst>
              </a:tr>
              <a:tr h="60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Home Equity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18.58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212973"/>
                  </a:ext>
                </a:extLst>
              </a:tr>
              <a:tr h="30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PPA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5185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87" y="6477000"/>
            <a:ext cx="8547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Assumptions: 5kW; Rate Dominion GS1; Home Equity: 5.8%, 10 year term; PV install + soft = 2.90; scale economies: 15% 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976"/>
              </p:ext>
            </p:extLst>
          </p:nvPr>
        </p:nvGraphicFramePr>
        <p:xfrm>
          <a:off x="76200" y="1490280"/>
          <a:ext cx="8686800" cy="310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39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9" grpId="0" uiExpand="1">
        <p:bldSub>
          <a:bldChart bld="series"/>
        </p:bldSub>
      </p:bldGraphic>
      <p:bldGraphic spid="19" grpId="1" uiExpand="1">
        <p:bldSub>
          <a:bldChart bld="series"/>
        </p:bldSub>
      </p:bldGraphic>
      <p:bldGraphic spid="19" grpId="3" uiExpand="1">
        <p:bldSub>
          <a:bldChart bld="series"/>
        </p:bldSub>
      </p:bldGraphic>
      <p:bldGraphic spid="19" grpId="4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89A0D5"/>
              </a:clrFrom>
              <a:clrTo>
                <a:srgbClr val="89A0D5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vs Rate Compliance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5C9E7FE-366B-45AE-999B-2F02DAA4B90F}" type="slidenum">
              <a:rPr lang="en-US" altLang="en-US" smtClean="0"/>
              <a:pPr algn="r"/>
              <a:t>4</a:t>
            </a:fld>
            <a:endParaRPr lang="en-US" altLang="en-US" dirty="0"/>
          </a:p>
        </p:txBody>
      </p:sp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52400" y="1524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cap="all">
                <a:solidFill>
                  <a:srgbClr val="172C6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VA Creating a New Market Structure?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95901"/>
              </p:ext>
            </p:extLst>
          </p:nvPr>
        </p:nvGraphicFramePr>
        <p:xfrm>
          <a:off x="152400" y="1472500"/>
          <a:ext cx="8839200" cy="279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152400" y="4355750"/>
            <a:ext cx="4800600" cy="22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Through 2015 less than 30 MW plus 90 MWs in 2016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Legislator → 500 MWs in public interest and provided rate recovery, Dom = 400 MWs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Current Dom IRP plans for 1 to 7 GWs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Dominion publically supports planning for CPP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US" sz="1600" kern="0" dirty="0">
              <a:solidFill>
                <a:srgbClr val="012556"/>
              </a:solidFill>
              <a:latin typeface="Century Gothic"/>
              <a:cs typeface="Century Gothic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4959468" y="4356901"/>
            <a:ext cx="3994032" cy="22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Utility-scale solar: 136 MW under review, PJM queue = 1 GW, &amp; Distribution queue 1.4 GW?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IRS PLR: Allowed Market Index in lieu of Cost of Service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600" kern="0" dirty="0">
                <a:solidFill>
                  <a:srgbClr val="012556"/>
                </a:solidFill>
                <a:latin typeface="Century Gothic"/>
                <a:cs typeface="Century Gothic"/>
              </a:rPr>
              <a:t>Hearing Examiner supports 56 MWs and the Market Index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US" sz="1600" kern="0" dirty="0">
              <a:solidFill>
                <a:srgbClr val="01255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65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Chart bld="series"/>
        </p:bldSub>
      </p:bldGraphic>
      <p:bldGraphic spid="21" grpId="2" uiExpand="1">
        <p:bldSub>
          <a:bldChart bld="series"/>
        </p:bldSub>
      </p:bldGraphic>
      <p:bldGraphic spid="21" grpId="3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89A0D5"/>
              </a:clrFrom>
              <a:clrTo>
                <a:srgbClr val="89A0D5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vs Rate Compliance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5C9E7FE-366B-45AE-999B-2F02DAA4B90F}" type="slidenum">
              <a:rPr lang="en-US" altLang="en-US" smtClean="0"/>
              <a:pPr algn="r"/>
              <a:t>5</a:t>
            </a:fld>
            <a:endParaRPr lang="en-US" altLang="en-US" dirty="0"/>
          </a:p>
        </p:txBody>
      </p:sp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52400" y="1524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cap="all">
                <a:solidFill>
                  <a:srgbClr val="172C6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Creative Procurement Practices - Solarize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6" y="1524000"/>
            <a:ext cx="7337484" cy="50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89A0D5"/>
              </a:clrFrom>
              <a:clrTo>
                <a:srgbClr val="89A0D5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vs Rate Compliance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5C9E7FE-366B-45AE-999B-2F02DAA4B90F}" type="slidenum">
              <a:rPr lang="en-US" altLang="en-US" smtClean="0"/>
              <a:pPr algn="r"/>
              <a:t>6</a:t>
            </a:fld>
            <a:endParaRPr lang="en-US" altLang="en-US" dirty="0"/>
          </a:p>
        </p:txBody>
      </p:sp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52400" y="1524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cap="all">
                <a:solidFill>
                  <a:srgbClr val="172C6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Creative Procurement Practices - CICV</a:t>
            </a:r>
          </a:p>
        </p:txBody>
      </p:sp>
      <p:sp>
        <p:nvSpPr>
          <p:cNvPr id="7" name="Chevron 6"/>
          <p:cNvSpPr/>
          <p:nvPr/>
        </p:nvSpPr>
        <p:spPr>
          <a:xfrm>
            <a:off x="1066800" y="2998802"/>
            <a:ext cx="5715000" cy="57150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rgbClr val="D86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15 Colleges Leverage Collective Purchasing Power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1748" y="6003895"/>
            <a:ext cx="3297252" cy="661327"/>
          </a:xfrm>
          <a:prstGeom prst="rightArrow">
            <a:avLst>
              <a:gd name="adj1" fmla="val 100000"/>
              <a:gd name="adj2" fmla="val 33864"/>
            </a:avLst>
          </a:prstGeom>
          <a:gradFill flip="none" rotWithShape="1">
            <a:gsLst>
              <a:gs pos="0">
                <a:srgbClr val="00B050"/>
              </a:gs>
              <a:gs pos="73000">
                <a:schemeClr val="accent5">
                  <a:lumMod val="97000"/>
                  <a:lumOff val="3000"/>
                </a:schemeClr>
              </a:gs>
              <a:gs pos="9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 anchorCtr="0"/>
          <a:lstStyle/>
          <a:p>
            <a:r>
              <a:rPr lang="en-US" b="1" dirty="0">
                <a:solidFill>
                  <a:schemeClr val="tx1"/>
                </a:solidFill>
              </a:rPr>
              <a:t>Round 1 Procurement</a:t>
            </a:r>
          </a:p>
          <a:p>
            <a:r>
              <a:rPr lang="en-US" dirty="0">
                <a:solidFill>
                  <a:schemeClr val="tx1"/>
                </a:solidFill>
              </a:rPr>
              <a:t>15 Colleges for 37+ MW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429000" y="6003895"/>
            <a:ext cx="3297252" cy="661327"/>
          </a:xfrm>
          <a:prstGeom prst="rightArrow">
            <a:avLst>
              <a:gd name="adj1" fmla="val 100000"/>
              <a:gd name="adj2" fmla="val 33864"/>
            </a:avLst>
          </a:prstGeom>
          <a:gradFill flip="none" rotWithShape="1">
            <a:gsLst>
              <a:gs pos="0">
                <a:srgbClr val="00B050"/>
              </a:gs>
              <a:gs pos="73000">
                <a:schemeClr val="accent5">
                  <a:lumMod val="97000"/>
                  <a:lumOff val="3000"/>
                </a:schemeClr>
              </a:gs>
              <a:gs pos="9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Round 2 Procurement</a:t>
            </a:r>
          </a:p>
          <a:p>
            <a:r>
              <a:rPr lang="en-US" dirty="0">
                <a:solidFill>
                  <a:schemeClr val="tx1"/>
                </a:solidFill>
              </a:rPr>
              <a:t>? Colleges for ? MW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705600" y="6003895"/>
            <a:ext cx="2206902" cy="661327"/>
          </a:xfrm>
          <a:prstGeom prst="rightArrow">
            <a:avLst>
              <a:gd name="adj1" fmla="val 100000"/>
              <a:gd name="adj2" fmla="val 33864"/>
            </a:avLst>
          </a:prstGeom>
          <a:gradFill flip="none" rotWithShape="1">
            <a:gsLst>
              <a:gs pos="0">
                <a:srgbClr val="00B050"/>
              </a:gs>
              <a:gs pos="73000">
                <a:schemeClr val="accent5">
                  <a:lumMod val="97000"/>
                  <a:lumOff val="3000"/>
                </a:schemeClr>
              </a:gs>
              <a:gs pos="9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Round 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2362200"/>
            <a:ext cx="7886700" cy="571500"/>
            <a:chOff x="304800" y="2828230"/>
            <a:chExt cx="7886700" cy="571500"/>
          </a:xfrm>
        </p:grpSpPr>
        <p:sp>
          <p:nvSpPr>
            <p:cNvPr id="14" name="Right Arrow 13"/>
            <p:cNvSpPr/>
            <p:nvPr/>
          </p:nvSpPr>
          <p:spPr>
            <a:xfrm>
              <a:off x="304800" y="2828230"/>
              <a:ext cx="7886700" cy="571500"/>
            </a:xfrm>
            <a:prstGeom prst="rightArrow">
              <a:avLst>
                <a:gd name="adj1" fmla="val 100000"/>
                <a:gd name="adj2" fmla="val 337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5448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 Independent Solar Expert Represents Buyers &amp; Provides Due Diligence </a:t>
              </a:r>
            </a:p>
          </p:txBody>
        </p:sp>
        <p:pic>
          <p:nvPicPr>
            <p:cNvPr id="1026" name="Picture 2" descr="OPTON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96" y="2926993"/>
              <a:ext cx="1477104" cy="36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52400" y="1377993"/>
            <a:ext cx="7696200" cy="955109"/>
            <a:chOff x="152400" y="1377993"/>
            <a:chExt cx="7696200" cy="955109"/>
          </a:xfrm>
        </p:grpSpPr>
        <p:sp>
          <p:nvSpPr>
            <p:cNvPr id="4" name="Right Arrow 3"/>
            <p:cNvSpPr/>
            <p:nvPr/>
          </p:nvSpPr>
          <p:spPr>
            <a:xfrm>
              <a:off x="152400" y="1377993"/>
              <a:ext cx="7696200" cy="955109"/>
            </a:xfrm>
            <a:prstGeom prst="rightArrow">
              <a:avLst>
                <a:gd name="adj1" fmla="val 75713"/>
                <a:gd name="adj2" fmla="val 537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5920"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Convener Enables Regional Collaboration </a:t>
              </a:r>
            </a:p>
          </p:txBody>
        </p:sp>
        <p:pic>
          <p:nvPicPr>
            <p:cNvPr id="1028" name="Picture 4" descr="Virgin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12" y="1502551"/>
              <a:ext cx="1494688" cy="68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3657600"/>
            <a:ext cx="4572000" cy="22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CPP provides many trading options and choices for the states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90334"/>
            <a:ext cx="1905000" cy="231140"/>
          </a:xfrm>
        </p:spPr>
        <p:txBody>
          <a:bodyPr/>
          <a:lstStyle/>
          <a:p>
            <a:pPr algn="r"/>
            <a:fld id="{45C9E7FE-366B-45AE-999B-2F02DAA4B90F}" type="slidenum">
              <a:rPr lang="en-US" altLang="en-US" smtClean="0"/>
              <a:t>7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3054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</a:t>
            </a:r>
            <a:r>
              <a:rPr lang="en-US" sz="1000" dirty="0"/>
              <a:t>: Sarah Jackson and Patrick Knight (September 22, 2015) Synapse Energy Economics, Tricks of the Trade: Who Can Sell Emissions Credits to Whom in the Clean Power Plan (Part 2 of 2)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04226" y="1519874"/>
            <a:ext cx="3739174" cy="4824992"/>
            <a:chOff x="604226" y="1519874"/>
            <a:chExt cx="3739174" cy="4824992"/>
          </a:xfrm>
        </p:grpSpPr>
        <p:sp>
          <p:nvSpPr>
            <p:cNvPr id="3" name="TextBox 2"/>
            <p:cNvSpPr txBox="1"/>
            <p:nvPr/>
          </p:nvSpPr>
          <p:spPr>
            <a:xfrm>
              <a:off x="619454" y="1519874"/>
              <a:ext cx="2393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Rate Based Compliance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49935" y="2113625"/>
              <a:ext cx="1745840" cy="1002307"/>
              <a:chOff x="1225960" y="2286000"/>
              <a:chExt cx="1745840" cy="100230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225960" y="2678707"/>
                <a:ext cx="609600" cy="609600"/>
              </a:xfrm>
              <a:prstGeom prst="ellipse">
                <a:avLst/>
              </a:prstGeom>
              <a:solidFill>
                <a:srgbClr val="D86426"/>
              </a:solidFill>
              <a:ln>
                <a:solidFill>
                  <a:srgbClr val="D86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AA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842760" y="2286000"/>
                <a:ext cx="609600" cy="609600"/>
              </a:xfrm>
              <a:prstGeom prst="ellipse">
                <a:avLst/>
              </a:prstGeom>
              <a:solidFill>
                <a:srgbClr val="D86426"/>
              </a:solidFill>
              <a:ln>
                <a:solidFill>
                  <a:srgbClr val="D86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BB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362200" y="2678707"/>
                <a:ext cx="609600" cy="609600"/>
              </a:xfrm>
              <a:prstGeom prst="ellipse">
                <a:avLst/>
              </a:prstGeom>
              <a:solidFill>
                <a:srgbClr val="D86426"/>
              </a:solidFill>
              <a:ln>
                <a:solidFill>
                  <a:srgbClr val="D86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CC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86866" y="2841705"/>
              <a:ext cx="671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Model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Rule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25995" y="1978995"/>
              <a:ext cx="2193721" cy="1463735"/>
            </a:xfrm>
            <a:prstGeom prst="ellipse">
              <a:avLst/>
            </a:prstGeom>
            <a:noFill/>
            <a:ln>
              <a:solidFill>
                <a:srgbClr val="D8642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9937425">
              <a:off x="1159731" y="2023582"/>
              <a:ext cx="8226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86426"/>
                  </a:solidFill>
                </a:rPr>
                <a:t>R1 Solo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47612" y="3499820"/>
              <a:ext cx="1068644" cy="862038"/>
            </a:xfrm>
            <a:prstGeom prst="ellipse">
              <a:avLst/>
            </a:prstGeom>
            <a:noFill/>
            <a:ln>
              <a:solidFill>
                <a:srgbClr val="2F609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9418610">
              <a:off x="604226" y="3546072"/>
              <a:ext cx="73032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400" dirty="0">
                  <a:solidFill>
                    <a:srgbClr val="2F6097"/>
                  </a:solidFill>
                </a:rPr>
                <a:t>R2 Solo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984163" y="3676073"/>
              <a:ext cx="609600" cy="609600"/>
            </a:xfrm>
            <a:prstGeom prst="ellipse">
              <a:avLst/>
            </a:prstGeom>
            <a:solidFill>
              <a:srgbClr val="2F6097"/>
            </a:solidFill>
            <a:ln>
              <a:solidFill>
                <a:srgbClr val="2F6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DD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62762" y="3311157"/>
              <a:ext cx="1780638" cy="1147271"/>
            </a:xfrm>
            <a:prstGeom prst="ellipse">
              <a:avLst/>
            </a:prstGeom>
            <a:noFill/>
            <a:ln>
              <a:solidFill>
                <a:srgbClr val="2F609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 rot="871420">
              <a:off x="3360487" y="3200400"/>
              <a:ext cx="94833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F6097"/>
                  </a:solidFill>
                </a:rPr>
                <a:t>R2</a:t>
              </a:r>
              <a:br>
                <a:rPr lang="en-US" sz="1400" dirty="0">
                  <a:solidFill>
                    <a:srgbClr val="2F6097"/>
                  </a:solidFill>
                </a:rPr>
              </a:br>
              <a:r>
                <a:rPr lang="en-US" sz="1400" dirty="0">
                  <a:solidFill>
                    <a:srgbClr val="2F6097"/>
                  </a:solidFill>
                </a:rPr>
                <a:t>Multi-State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771082" y="3510829"/>
              <a:ext cx="609600" cy="609600"/>
            </a:xfrm>
            <a:prstGeom prst="ellipse">
              <a:avLst/>
            </a:prstGeom>
            <a:solidFill>
              <a:srgbClr val="2F6097"/>
            </a:solidFill>
            <a:ln>
              <a:solidFill>
                <a:srgbClr val="2F6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509860" y="3667763"/>
              <a:ext cx="609600" cy="609600"/>
            </a:xfrm>
            <a:prstGeom prst="ellipse">
              <a:avLst/>
            </a:prstGeom>
            <a:solidFill>
              <a:srgbClr val="2F6097"/>
            </a:solidFill>
            <a:ln>
              <a:solidFill>
                <a:srgbClr val="2F6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FF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864703" y="4816717"/>
              <a:ext cx="1068644" cy="862038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9418610">
              <a:off x="721317" y="4862969"/>
              <a:ext cx="73032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R3 Solo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101254" y="499297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GG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271535" y="4631449"/>
              <a:ext cx="1828800" cy="1713417"/>
              <a:chOff x="7239000" y="4382583"/>
              <a:chExt cx="1828800" cy="171341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9000" y="4626022"/>
                <a:ext cx="1828800" cy="1165178"/>
              </a:xfrm>
              <a:prstGeom prst="rect">
                <a:avLst/>
              </a:prstGeom>
            </p:spPr>
          </p:pic>
          <p:sp>
            <p:nvSpPr>
              <p:cNvPr id="42" name="Oval 41"/>
              <p:cNvSpPr/>
              <p:nvPr/>
            </p:nvSpPr>
            <p:spPr>
              <a:xfrm>
                <a:off x="8191500" y="4865649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II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463937" y="4984728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HH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20700000">
                <a:off x="7546459" y="4382583"/>
                <a:ext cx="94833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R3 </a:t>
                </a:r>
                <a:br>
                  <a:rPr lang="en-US" sz="1400" dirty="0">
                    <a:solidFill>
                      <a:srgbClr val="00B050"/>
                    </a:solidFill>
                  </a:rPr>
                </a:br>
                <a:r>
                  <a:rPr lang="en-US" sz="1400" dirty="0">
                    <a:solidFill>
                      <a:srgbClr val="00B050"/>
                    </a:solidFill>
                  </a:rPr>
                  <a:t>Multi-State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7315199" y="4571999"/>
                <a:ext cx="1524001" cy="1524001"/>
                <a:chOff x="7543799" y="2229770"/>
                <a:chExt cx="1524001" cy="1524001"/>
              </a:xfrm>
            </p:grpSpPr>
            <p:sp>
              <p:nvSpPr>
                <p:cNvPr id="45" name="Rectangle 44"/>
                <p:cNvSpPr/>
                <p:nvPr/>
              </p:nvSpPr>
              <p:spPr>
                <a:xfrm rot="18900000">
                  <a:off x="7543799" y="2865594"/>
                  <a:ext cx="1524001" cy="23254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2700000">
                  <a:off x="7515810" y="2875497"/>
                  <a:ext cx="1524001" cy="23254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Not Allowed</a:t>
                  </a:r>
                </a:p>
              </p:txBody>
            </p:sp>
          </p:grpSp>
        </p:grpSp>
      </p:grpSp>
      <p:cxnSp>
        <p:nvCxnSpPr>
          <p:cNvPr id="54" name="Straight Connector 53"/>
          <p:cNvCxnSpPr/>
          <p:nvPr/>
        </p:nvCxnSpPr>
        <p:spPr>
          <a:xfrm flipH="1">
            <a:off x="4548010" y="1849965"/>
            <a:ext cx="23990" cy="4301594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940088" y="1562267"/>
            <a:ext cx="3518626" cy="4175893"/>
            <a:chOff x="4940088" y="1562267"/>
            <a:chExt cx="3518626" cy="4175893"/>
          </a:xfrm>
        </p:grpSpPr>
        <p:sp>
          <p:nvSpPr>
            <p:cNvPr id="9" name="TextBox 8"/>
            <p:cNvSpPr txBox="1"/>
            <p:nvPr/>
          </p:nvSpPr>
          <p:spPr>
            <a:xfrm>
              <a:off x="4940088" y="1562267"/>
              <a:ext cx="2451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Mass Based Compliance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837116" y="4095463"/>
              <a:ext cx="609600" cy="609600"/>
            </a:xfrm>
            <a:prstGeom prst="ellipse">
              <a:avLst/>
            </a:prstGeom>
            <a:solidFill>
              <a:srgbClr val="CE02D3"/>
            </a:solidFill>
            <a:ln>
              <a:solidFill>
                <a:srgbClr val="CE0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LL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252165" y="3137930"/>
              <a:ext cx="609600" cy="609600"/>
            </a:xfrm>
            <a:prstGeom prst="ellipse">
              <a:avLst/>
            </a:prstGeom>
            <a:solidFill>
              <a:srgbClr val="CE02D3"/>
            </a:solidFill>
            <a:ln>
              <a:solidFill>
                <a:srgbClr val="CE0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JJ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7042332" y="3319921"/>
              <a:ext cx="609600" cy="609600"/>
            </a:xfrm>
            <a:prstGeom prst="ellipse">
              <a:avLst/>
            </a:prstGeom>
            <a:solidFill>
              <a:srgbClr val="CE02D3"/>
            </a:solidFill>
            <a:ln>
              <a:solidFill>
                <a:srgbClr val="CE0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MM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60582" y="3866438"/>
              <a:ext cx="609600" cy="609600"/>
            </a:xfrm>
            <a:prstGeom prst="ellipse">
              <a:avLst/>
            </a:prstGeom>
            <a:solidFill>
              <a:srgbClr val="CE02D3"/>
            </a:solidFill>
            <a:ln>
              <a:solidFill>
                <a:srgbClr val="CE0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KK</a:t>
              </a:r>
            </a:p>
          </p:txBody>
        </p:sp>
        <p:sp>
          <p:nvSpPr>
            <p:cNvPr id="56" name="Oval 55"/>
            <p:cNvSpPr/>
            <p:nvPr/>
          </p:nvSpPr>
          <p:spPr>
            <a:xfrm rot="998025">
              <a:off x="5046223" y="2777163"/>
              <a:ext cx="2896032" cy="2208757"/>
            </a:xfrm>
            <a:prstGeom prst="ellipse">
              <a:avLst/>
            </a:prstGeom>
            <a:noFill/>
            <a:ln>
              <a:solidFill>
                <a:srgbClr val="2F609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5731079" y="2305140"/>
              <a:ext cx="2193721" cy="2809375"/>
            </a:xfrm>
            <a:prstGeom prst="ellipse">
              <a:avLst/>
            </a:prstGeom>
            <a:noFill/>
            <a:ln>
              <a:solidFill>
                <a:srgbClr val="D8642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rot="219366">
              <a:off x="5708236" y="2940025"/>
              <a:ext cx="2750478" cy="2206969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5715000" y="2905625"/>
              <a:ext cx="2193721" cy="2809375"/>
            </a:xfrm>
            <a:prstGeom prst="ellipse">
              <a:avLst/>
            </a:prstGeom>
            <a:noFill/>
            <a:ln>
              <a:solidFill>
                <a:srgbClr val="D8642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8701244">
              <a:off x="4835081" y="2984708"/>
              <a:ext cx="9579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400" dirty="0">
                  <a:solidFill>
                    <a:srgbClr val="2F6097"/>
                  </a:solidFill>
                </a:rPr>
                <a:t>M1 Solo or</a:t>
              </a:r>
            </a:p>
            <a:p>
              <a:r>
                <a:rPr lang="en-US" sz="1400" dirty="0">
                  <a:solidFill>
                    <a:srgbClr val="2F6097"/>
                  </a:solidFill>
                </a:rPr>
                <a:t>Multi-State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21997" y="2084068"/>
              <a:ext cx="10406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D86426"/>
                  </a:solidFill>
                </a:rPr>
                <a:t>M2 Solo or</a:t>
              </a:r>
            </a:p>
            <a:p>
              <a:pPr algn="ctr"/>
              <a:r>
                <a:rPr lang="en-US" sz="1400" dirty="0">
                  <a:solidFill>
                    <a:srgbClr val="D86426"/>
                  </a:solidFill>
                </a:rPr>
                <a:t>Multi-State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220705">
              <a:off x="6060973" y="5430383"/>
              <a:ext cx="8418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D86426"/>
                  </a:solidFill>
                </a:rPr>
                <a:t>M3 Solo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3606205">
              <a:off x="7860244" y="3471279"/>
              <a:ext cx="84189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>
                  <a:solidFill>
                    <a:srgbClr val="2F6097"/>
                  </a:solidFill>
                </a:rPr>
                <a:t>M4 Solo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66600" y="3707795"/>
              <a:ext cx="671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Model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9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stCxn id="29" idx="0"/>
          </p:cNvCxnSpPr>
          <p:nvPr/>
        </p:nvCxnSpPr>
        <p:spPr>
          <a:xfrm>
            <a:off x="5598429" y="1915059"/>
            <a:ext cx="30084" cy="41501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eaderoverh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" y="-11479"/>
            <a:ext cx="9144000" cy="158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2-3 decades of experience with emission trading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90334"/>
            <a:ext cx="1905000" cy="231140"/>
          </a:xfrm>
        </p:spPr>
        <p:txBody>
          <a:bodyPr/>
          <a:lstStyle/>
          <a:p>
            <a:pPr algn="r"/>
            <a:fld id="{45C9E7FE-366B-45AE-999B-2F02DAA4B90F}" type="slidenum">
              <a:rPr lang="en-US" altLang="en-US" smtClean="0"/>
              <a:t>8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634084" y="3457545"/>
            <a:ext cx="533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</a:t>
            </a:r>
            <a:r>
              <a:rPr lang="en-US" sz="1000" dirty="0"/>
              <a:t>: EPA (January 11, 2016), The Clean Power Plan, Emission Trading 101: Introductory Concepts of Mass- and Rate-based Emission Trading Programs Webinar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91967" y="6121867"/>
            <a:ext cx="2355297" cy="507361"/>
            <a:chOff x="1091967" y="6121867"/>
            <a:chExt cx="2355297" cy="507361"/>
          </a:xfrm>
        </p:grpSpPr>
        <p:sp>
          <p:nvSpPr>
            <p:cNvPr id="5" name="Right Brace 4"/>
            <p:cNvSpPr/>
            <p:nvPr/>
          </p:nvSpPr>
          <p:spPr>
            <a:xfrm rot="5400000">
              <a:off x="2178374" y="5035460"/>
              <a:ext cx="182484" cy="235529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0330" y="6290674"/>
              <a:ext cx="1870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1990 Clean Air Act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51433" y="6121168"/>
            <a:ext cx="2064861" cy="508232"/>
            <a:chOff x="3251433" y="6121168"/>
            <a:chExt cx="2064861" cy="508232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4170072" y="5447209"/>
              <a:ext cx="203434" cy="1551352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1433" y="6290846"/>
              <a:ext cx="2064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Carbon Cap &amp; Trade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9" y="452578"/>
            <a:ext cx="2114623" cy="3825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298" y="2631471"/>
            <a:ext cx="709711" cy="354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 source offset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90047" y="2631471"/>
            <a:ext cx="709711" cy="354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Acid Rain </a:t>
            </a:r>
            <a:r>
              <a:rPr lang="en-US" sz="13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96587" y="5796817"/>
            <a:ext cx="709711" cy="37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CSAPR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89502" y="5404583"/>
            <a:ext cx="709711" cy="38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CAIR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96587" y="4686945"/>
            <a:ext cx="70971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</a:t>
            </a:r>
            <a:r>
              <a:rPr lang="en-US" sz="1600" baseline="-20000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Budget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36549" y="4099302"/>
            <a:ext cx="822701" cy="569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OTC No</a:t>
            </a:r>
            <a:r>
              <a:rPr lang="en-US" sz="1600" baseline="-20000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Budget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19289" y="3962400"/>
            <a:ext cx="709711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REC-LAIM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5181600"/>
            <a:ext cx="709711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RGGI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19489" y="5189349"/>
            <a:ext cx="709711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 AB32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76645" y="5372745"/>
            <a:ext cx="709711" cy="8072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RFS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3230" y="2743200"/>
            <a:ext cx="709711" cy="8072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Lead phase out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70436" y="4099302"/>
            <a:ext cx="709711" cy="207289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RPS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0857" y="5144145"/>
            <a:ext cx="995143" cy="558112"/>
          </a:xfrm>
          <a:prstGeom prst="ellipse">
            <a:avLst/>
          </a:prstGeom>
          <a:solidFill>
            <a:srgbClr val="427DAE"/>
          </a:solidFill>
          <a:ln>
            <a:solidFill>
              <a:srgbClr val="32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500" dirty="0"/>
              <a:t>2010s</a:t>
            </a:r>
          </a:p>
        </p:txBody>
      </p:sp>
      <p:sp>
        <p:nvSpPr>
          <p:cNvPr id="25" name="Oval 24"/>
          <p:cNvSpPr/>
          <p:nvPr/>
        </p:nvSpPr>
        <p:spPr>
          <a:xfrm>
            <a:off x="5100857" y="4166288"/>
            <a:ext cx="995143" cy="558112"/>
          </a:xfrm>
          <a:prstGeom prst="ellipse">
            <a:avLst/>
          </a:prstGeom>
          <a:solidFill>
            <a:srgbClr val="427DAE"/>
          </a:solidFill>
          <a:ln>
            <a:solidFill>
              <a:srgbClr val="32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500" dirty="0"/>
              <a:t>2000s</a:t>
            </a:r>
          </a:p>
        </p:txBody>
      </p:sp>
      <p:sp>
        <p:nvSpPr>
          <p:cNvPr id="26" name="Oval 25"/>
          <p:cNvSpPr/>
          <p:nvPr/>
        </p:nvSpPr>
        <p:spPr>
          <a:xfrm>
            <a:off x="5100857" y="3228641"/>
            <a:ext cx="995143" cy="558112"/>
          </a:xfrm>
          <a:prstGeom prst="ellipse">
            <a:avLst/>
          </a:prstGeom>
          <a:solidFill>
            <a:srgbClr val="427DAE"/>
          </a:solidFill>
          <a:ln>
            <a:solidFill>
              <a:srgbClr val="32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500" dirty="0"/>
              <a:t>1990s</a:t>
            </a:r>
          </a:p>
        </p:txBody>
      </p:sp>
      <p:sp>
        <p:nvSpPr>
          <p:cNvPr id="28" name="Oval 27"/>
          <p:cNvSpPr/>
          <p:nvPr/>
        </p:nvSpPr>
        <p:spPr>
          <a:xfrm>
            <a:off x="5100857" y="2566088"/>
            <a:ext cx="995143" cy="558112"/>
          </a:xfrm>
          <a:prstGeom prst="ellipse">
            <a:avLst/>
          </a:prstGeom>
          <a:solidFill>
            <a:srgbClr val="427DAE"/>
          </a:solidFill>
          <a:ln>
            <a:solidFill>
              <a:srgbClr val="32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500" dirty="0"/>
              <a:t>1980s</a:t>
            </a:r>
          </a:p>
        </p:txBody>
      </p:sp>
      <p:sp>
        <p:nvSpPr>
          <p:cNvPr id="29" name="Oval 28"/>
          <p:cNvSpPr/>
          <p:nvPr/>
        </p:nvSpPr>
        <p:spPr>
          <a:xfrm>
            <a:off x="5100857" y="1915059"/>
            <a:ext cx="995143" cy="558112"/>
          </a:xfrm>
          <a:prstGeom prst="ellipse">
            <a:avLst/>
          </a:prstGeom>
          <a:solidFill>
            <a:srgbClr val="427DAE"/>
          </a:solidFill>
          <a:ln>
            <a:solidFill>
              <a:srgbClr val="32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500" dirty="0"/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42860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311cfebb19e5349cac16cf65b4ba5bf77d691"/>
</p:tagLst>
</file>

<file path=ppt/theme/theme1.xml><?xml version="1.0" encoding="utf-8"?>
<a:theme xmlns:a="http://schemas.openxmlformats.org/drawingml/2006/main" name="Util_Scale_Sola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til_Scale_Solar" id="{641324CA-525E-4409-8053-1C63234898E2}" vid="{E7ECD97D-CF7C-4790-8C6D-2E1038B69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15018</TotalTime>
  <Words>798</Words>
  <Application>Microsoft Office PowerPoint</Application>
  <PresentationFormat>On-screen Show (4:3)</PresentationFormat>
  <Paragraphs>171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Century</vt:lpstr>
      <vt:lpstr>Century Gothic</vt:lpstr>
      <vt:lpstr>Wingdings</vt:lpstr>
      <vt:lpstr>Util_Scale_Solar</vt:lpstr>
      <vt:lpstr>SolUnesco</vt:lpstr>
      <vt:lpstr>SolUnesco</vt:lpstr>
      <vt:lpstr>Mass vs Rate Compliance</vt:lpstr>
      <vt:lpstr>Mass vs Rate Compliance</vt:lpstr>
      <vt:lpstr>Mass vs Rate Compliance</vt:lpstr>
      <vt:lpstr>Mass vs Rate Compliance</vt:lpstr>
      <vt:lpstr>CPP provides many trading options and choices for the states</vt:lpstr>
      <vt:lpstr>2-3 decades of experience with emission trading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Francis Hodsoll</cp:lastModifiedBy>
  <cp:revision>420</cp:revision>
  <cp:lastPrinted>2016-03-15T17:21:39Z</cp:lastPrinted>
  <dcterms:created xsi:type="dcterms:W3CDTF">2008-11-07T01:47:52Z</dcterms:created>
  <dcterms:modified xsi:type="dcterms:W3CDTF">2016-05-23T09:28:55Z</dcterms:modified>
</cp:coreProperties>
</file>